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83" r:id="rId4"/>
    <p:sldId id="284" r:id="rId5"/>
    <p:sldId id="285" r:id="rId6"/>
    <p:sldId id="296" r:id="rId7"/>
    <p:sldId id="278" r:id="rId8"/>
    <p:sldId id="286" r:id="rId9"/>
    <p:sldId id="287" r:id="rId10"/>
    <p:sldId id="289" r:id="rId11"/>
    <p:sldId id="291" r:id="rId12"/>
    <p:sldId id="288" r:id="rId13"/>
    <p:sldId id="294" r:id="rId14"/>
    <p:sldId id="292" r:id="rId15"/>
    <p:sldId id="290" r:id="rId16"/>
    <p:sldId id="264" r:id="rId17"/>
    <p:sldId id="293" r:id="rId18"/>
    <p:sldId id="295" r:id="rId19"/>
    <p:sldId id="277" r:id="rId20"/>
    <p:sldId id="261" r:id="rId21"/>
    <p:sldId id="297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7D238"/>
    <a:srgbClr val="0BFFAE"/>
    <a:srgbClr val="95CD3B"/>
    <a:srgbClr val="9EC544"/>
    <a:srgbClr val="C8DE95"/>
    <a:srgbClr val="344529"/>
    <a:srgbClr val="2B3922"/>
    <a:srgbClr val="2E3722"/>
    <a:srgbClr val="FC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3" d="100"/>
          <a:sy n="83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E94C6-5778-402C-A6F1-33F0D6F3453F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7D14BB-08A9-451E-96BA-1A9AE772D1F9}" type="datetime1">
              <a:rPr lang="zh-TW" altLang="en-US" smtClean="0"/>
              <a:t>2020/6/15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jreddie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very few implementations of the YOLO algorithm that exists on the web.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Darknet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one such open-source neural network framework written in C and CUDA and serves as the basis of YOLO. It is fast, easy to install, and supports CPU and GPU computation.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used as the framework for training YOLO, meaning it sets the architecture of the network. The first author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author of YOLO itself(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Redmon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FF62-D25E-4C45-9F67-D063CE7D0A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5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42AF4-2983-4340-808D-94C2470D3581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5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9C1A-5198-4DBB-9066-BDDC00AAB6DD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439F-9809-4FAC-BAF4-B5A1D01D3494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4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AA76-9240-419C-892D-307419A56248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859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7B56-8807-4ED2-BB1B-710572233E7E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65D52-E2DB-410C-9035-B45E39AF24AA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25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CDB5-4784-441E-8124-7A38196AD618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896CC2-96E6-4351-83C6-0B5FCC82DEAC}" type="datetime1">
              <a:rPr lang="zh-TW" altLang="en-US" smtClean="0"/>
              <a:t>2020/6/15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3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CDB5F6-1E0A-464C-825A-A592AEEF77B9}" type="datetime1">
              <a:rPr lang="zh-TW" altLang="en-US" smtClean="0"/>
              <a:t>2020/6/15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5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DBFAAC-F850-4D4A-BC5E-3C622CB314EA}" type="datetime1">
              <a:rPr lang="zh-TW" altLang="en-US" smtClean="0"/>
              <a:t>2020/6/15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21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0C3E-BDE7-43C6-ADDA-A986E815E99A}" type="datetime1">
              <a:rPr lang="zh-TW" altLang="en-US" smtClean="0"/>
              <a:t>2020/6/15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7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049170-6EE4-4D66-9DD2-F70A674ABB27}" type="datetime1">
              <a:rPr lang="zh-TW" altLang="en-US" smtClean="0"/>
              <a:t>2020/6/15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34D1E3-20A4-4157-AAFC-C092499005EF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7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BBE215-31FF-4195-B62B-BA923D19B922}" type="datetime1">
              <a:rPr lang="zh-TW" altLang="en-US" smtClean="0"/>
              <a:t>2020/6/15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3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6232A7-E6CC-494B-B18D-629795CB471B}" type="datetime1">
              <a:rPr lang="zh-TW" altLang="en-US" smtClean="0"/>
              <a:t>2020/6/15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24DF7-B93C-4CDC-9AC0-5050DB122AAF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835-98DD-4E4B-919D-82885A94E810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05AE9-E82B-443B-9A1F-7337DEF94705}" type="datetime1">
              <a:rPr lang="zh-TW" altLang="en-US" smtClean="0"/>
              <a:t>2020/6/15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epai.org/machine-learning-glossary-and-terms/max-pooling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1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1712777"/>
            <a:ext cx="11360800" cy="11187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" altLang="zh-TW" dirty="0">
                <a:effectLst/>
              </a:rPr>
              <a:t>Final Project pr</a:t>
            </a:r>
            <a:r>
              <a:rPr lang="fr-FR" altLang="zh-TW" dirty="0">
                <a:effectLst/>
              </a:rPr>
              <a:t>esentation</a:t>
            </a:r>
            <a:endParaRPr lang="fr" altLang="zh-TW" dirty="0">
              <a:effectLst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157307"/>
            <a:ext cx="11360800" cy="1595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3600" b="1" dirty="0"/>
              <a:t>Object Detection</a:t>
            </a:r>
          </a:p>
          <a:p>
            <a:pPr algn="ctr">
              <a:spcBef>
                <a:spcPts val="0"/>
              </a:spcBef>
            </a:pPr>
            <a:endParaRPr sz="3200" dirty="0">
              <a:effectLst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145439" y="4452548"/>
            <a:ext cx="2980000" cy="19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2267" b="1" dirty="0"/>
              <a:t>Group 16</a:t>
            </a:r>
            <a:r>
              <a:rPr lang="fr" sz="2400" dirty="0"/>
              <a:t> :</a:t>
            </a:r>
            <a:endParaRPr sz="2400" dirty="0"/>
          </a:p>
          <a:p>
            <a:r>
              <a:rPr lang="fr" sz="2400" dirty="0"/>
              <a:t>Eric Liu</a:t>
            </a:r>
            <a:endParaRPr sz="2400" dirty="0"/>
          </a:p>
          <a:p>
            <a:r>
              <a:rPr lang="fr" sz="2400" dirty="0"/>
              <a:t>Atik Garg</a:t>
            </a:r>
            <a:endParaRPr sz="2400" dirty="0"/>
          </a:p>
          <a:p>
            <a:r>
              <a:rPr lang="fr" sz="2400" dirty="0"/>
              <a:t>Siméon Gaumart</a:t>
            </a:r>
            <a:endParaRPr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4DC9176-9AD2-4455-BC8F-71CB0D6C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88BD5-B0D8-4535-AA64-A51AA1D7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8277"/>
            <a:ext cx="10353761" cy="1326321"/>
          </a:xfrm>
        </p:spPr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66DF53-55FD-403A-AC65-3E9CF240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E4E3A93-A8A1-44FD-9522-24A5527C4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331" y="1432905"/>
            <a:ext cx="10353762" cy="3695136"/>
          </a:xfrm>
        </p:spPr>
        <p:txBody>
          <a:bodyPr/>
          <a:lstStyle/>
          <a:p>
            <a:r>
              <a:rPr lang="en-US" altLang="zh-TW" dirty="0">
                <a:effectLst/>
              </a:rPr>
              <a:t>GIOU is better than </a:t>
            </a:r>
            <a:r>
              <a:rPr lang="en-US" altLang="zh-TW" dirty="0" err="1">
                <a:effectLst/>
              </a:rPr>
              <a:t>IoU</a:t>
            </a:r>
            <a:r>
              <a:rPr lang="en-US" altLang="zh-TW" dirty="0">
                <a:effectLst/>
              </a:rPr>
              <a:t> in backpropagation, because it punished even if A,B has no overlap.</a:t>
            </a:r>
            <a:endParaRPr lang="zh-TW" altLang="en-US" dirty="0">
              <a:effectLst/>
            </a:endParaRPr>
          </a:p>
        </p:txBody>
      </p:sp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0DAE1132-E4B2-4F72-AF6D-3A1AB8D29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19" y="2910155"/>
            <a:ext cx="4275457" cy="22178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C0D1608-9408-4C61-AD96-7E59CD67F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77" y="2329832"/>
            <a:ext cx="6232668" cy="3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911E0C0-30D4-4CB5-8092-C25C88E4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CB4A70-3FC5-44BF-B033-AC2C4F576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2" y="2167392"/>
            <a:ext cx="8664819" cy="43324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546951-159D-4F0F-B80E-4E5941420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78" y="932321"/>
            <a:ext cx="7938666" cy="8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3459BC-CA72-4830-AE37-F5A4107BFB6B}"/>
              </a:ext>
            </a:extLst>
          </p:cNvPr>
          <p:cNvGraphicFramePr>
            <a:graphicFrameLocks noGrp="1"/>
          </p:cNvGraphicFramePr>
          <p:nvPr/>
        </p:nvGraphicFramePr>
        <p:xfrm>
          <a:off x="2989276" y="1771658"/>
          <a:ext cx="6862070" cy="47839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4544">
                  <a:extLst>
                    <a:ext uri="{9D8B030D-6E8A-4147-A177-3AD203B41FA5}">
                      <a16:colId xmlns:a16="http://schemas.microsoft.com/office/drawing/2014/main" val="3527873681"/>
                    </a:ext>
                  </a:extLst>
                </a:gridCol>
                <a:gridCol w="822277">
                  <a:extLst>
                    <a:ext uri="{9D8B030D-6E8A-4147-A177-3AD203B41FA5}">
                      <a16:colId xmlns:a16="http://schemas.microsoft.com/office/drawing/2014/main" val="1289459910"/>
                    </a:ext>
                  </a:extLst>
                </a:gridCol>
                <a:gridCol w="822277">
                  <a:extLst>
                    <a:ext uri="{9D8B030D-6E8A-4147-A177-3AD203B41FA5}">
                      <a16:colId xmlns:a16="http://schemas.microsoft.com/office/drawing/2014/main" val="2250888960"/>
                    </a:ext>
                  </a:extLst>
                </a:gridCol>
                <a:gridCol w="822277">
                  <a:extLst>
                    <a:ext uri="{9D8B030D-6E8A-4147-A177-3AD203B41FA5}">
                      <a16:colId xmlns:a16="http://schemas.microsoft.com/office/drawing/2014/main" val="2467781153"/>
                    </a:ext>
                  </a:extLst>
                </a:gridCol>
                <a:gridCol w="861783">
                  <a:extLst>
                    <a:ext uri="{9D8B030D-6E8A-4147-A177-3AD203B41FA5}">
                      <a16:colId xmlns:a16="http://schemas.microsoft.com/office/drawing/2014/main" val="2371438597"/>
                    </a:ext>
                  </a:extLst>
                </a:gridCol>
                <a:gridCol w="967129">
                  <a:extLst>
                    <a:ext uri="{9D8B030D-6E8A-4147-A177-3AD203B41FA5}">
                      <a16:colId xmlns:a16="http://schemas.microsoft.com/office/drawing/2014/main" val="4134457274"/>
                    </a:ext>
                  </a:extLst>
                </a:gridCol>
                <a:gridCol w="861783">
                  <a:extLst>
                    <a:ext uri="{9D8B030D-6E8A-4147-A177-3AD203B41FA5}">
                      <a16:colId xmlns:a16="http://schemas.microsoft.com/office/drawing/2014/main" val="2573324560"/>
                    </a:ext>
                  </a:extLst>
                </a:gridCol>
              </a:tblGrid>
              <a:tr h="6631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Score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093011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.655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.613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.673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.656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.611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.649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592909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Bicycle</a:t>
                      </a:r>
                      <a:endParaRPr lang="en-US" sz="2000" spc="-5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.387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.612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.382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.421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.28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.383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098319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Airplane</a:t>
                      </a:r>
                      <a:endParaRPr lang="en-US" sz="2000" spc="-5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.758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.76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.600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.494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.679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.495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5646583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.646</a:t>
                      </a:r>
                      <a:endParaRPr lang="en-US" sz="2000" spc="-5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.554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.825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.721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.783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.710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0000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hydrant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.418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.195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.372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.264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.482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.433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5435462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Bottle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.376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.37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.333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.368</a:t>
                      </a:r>
                      <a:endParaRPr lang="en-US" sz="2000" spc="-5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.381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.332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5788004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Teddy bear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.505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.433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.602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349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.514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.601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9963876"/>
                  </a:ext>
                </a:extLst>
              </a:tr>
              <a:tr h="314973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Snowboard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.184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.231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331855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Chair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.309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.338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.319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.349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.246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0617127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Dining table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2000" spc="-5">
                          <a:effectLst/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.282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.244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.301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.350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.316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1692043"/>
                  </a:ext>
                </a:extLst>
              </a:tr>
              <a:tr h="37374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.382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.362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.376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.353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.367</a:t>
                      </a:r>
                      <a:endParaRPr lang="en-US" sz="2000" spc="-5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2000" spc="-5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.406</a:t>
                      </a:r>
                      <a:endParaRPr lang="en-US" sz="2000" spc="-5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158979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D1FD689-EBD3-4D93-87F5-A3CE62497F79}"/>
              </a:ext>
            </a:extLst>
          </p:cNvPr>
          <p:cNvSpPr/>
          <p:nvPr/>
        </p:nvSpPr>
        <p:spPr>
          <a:xfrm>
            <a:off x="1700557" y="302399"/>
            <a:ext cx="94395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Comparison of Scores with </a:t>
            </a:r>
          </a:p>
          <a:p>
            <a:pPr algn="ctr"/>
            <a:r>
              <a:rPr lang="en-US" sz="3200" b="1" dirty="0"/>
              <a:t>Baseline and Different Augmentation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511B66A-592B-4404-B791-B0AEC1767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5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0DB49-4154-48C6-A79F-2EF06A8D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Controlled Augmentation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6AFC9E-0FDE-4D67-9EF2-A2805B68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DE59B-4A24-4A34-A783-9AE31408B0E1}"/>
              </a:ext>
            </a:extLst>
          </p:cNvPr>
          <p:cNvSpPr/>
          <p:nvPr/>
        </p:nvSpPr>
        <p:spPr>
          <a:xfrm>
            <a:off x="4639176" y="2228295"/>
            <a:ext cx="2902998" cy="175777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F7DE9-099F-47E8-8804-A052A9D061D3}"/>
              </a:ext>
            </a:extLst>
          </p:cNvPr>
          <p:cNvSpPr/>
          <p:nvPr/>
        </p:nvSpPr>
        <p:spPr>
          <a:xfrm>
            <a:off x="4639176" y="4308059"/>
            <a:ext cx="2902998" cy="175777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26C4EA-1A00-4ADD-87F2-F02136E7B7DD}"/>
              </a:ext>
            </a:extLst>
          </p:cNvPr>
          <p:cNvSpPr txBox="1"/>
          <p:nvPr/>
        </p:nvSpPr>
        <p:spPr>
          <a:xfrm flipH="1">
            <a:off x="6090675" y="3263765"/>
            <a:ext cx="118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</a:rPr>
              <a:t>person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CCC498-4F46-4B9F-B9ED-3DE34F19355B}"/>
              </a:ext>
            </a:extLst>
          </p:cNvPr>
          <p:cNvSpPr txBox="1"/>
          <p:nvPr/>
        </p:nvSpPr>
        <p:spPr>
          <a:xfrm flipH="1">
            <a:off x="5027571" y="3152001"/>
            <a:ext cx="118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</a:rPr>
              <a:t>person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340C0B-F046-406C-9C1A-0661E813EE42}"/>
              </a:ext>
            </a:extLst>
          </p:cNvPr>
          <p:cNvSpPr txBox="1"/>
          <p:nvPr/>
        </p:nvSpPr>
        <p:spPr>
          <a:xfrm flipH="1">
            <a:off x="5799929" y="2388682"/>
            <a:ext cx="118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</a:rPr>
              <a:t>person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792C6A0-BB92-44B3-A14F-8DA6D67D6F0C}"/>
              </a:ext>
            </a:extLst>
          </p:cNvPr>
          <p:cNvSpPr txBox="1"/>
          <p:nvPr/>
        </p:nvSpPr>
        <p:spPr>
          <a:xfrm flipH="1">
            <a:off x="6353897" y="2714903"/>
            <a:ext cx="118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chair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3756AFD-4A85-4AB6-A40B-4EF99590EDEF}"/>
              </a:ext>
            </a:extLst>
          </p:cNvPr>
          <p:cNvSpPr txBox="1"/>
          <p:nvPr/>
        </p:nvSpPr>
        <p:spPr>
          <a:xfrm flipH="1">
            <a:off x="4902398" y="4511336"/>
            <a:ext cx="118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</a:rPr>
              <a:t>person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72AB810-44AA-4D2D-8758-F513F25A6177}"/>
              </a:ext>
            </a:extLst>
          </p:cNvPr>
          <p:cNvSpPr txBox="1"/>
          <p:nvPr/>
        </p:nvSpPr>
        <p:spPr>
          <a:xfrm flipH="1">
            <a:off x="5489210" y="2833456"/>
            <a:ext cx="118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</a:rPr>
              <a:t>person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715B8F-8303-42FE-B2C0-A521B21A9C62}"/>
              </a:ext>
            </a:extLst>
          </p:cNvPr>
          <p:cNvSpPr txBox="1"/>
          <p:nvPr/>
        </p:nvSpPr>
        <p:spPr>
          <a:xfrm flipH="1">
            <a:off x="4942495" y="4853112"/>
            <a:ext cx="118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chair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ECE9D71-DF06-4E5F-ADE7-9BFB67877153}"/>
              </a:ext>
            </a:extLst>
          </p:cNvPr>
          <p:cNvSpPr txBox="1"/>
          <p:nvPr/>
        </p:nvSpPr>
        <p:spPr>
          <a:xfrm flipH="1">
            <a:off x="5964759" y="5183821"/>
            <a:ext cx="118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chair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544EBF6-9531-490F-9D5E-D4C6E277C366}"/>
              </a:ext>
            </a:extLst>
          </p:cNvPr>
          <p:cNvSpPr txBox="1"/>
          <p:nvPr/>
        </p:nvSpPr>
        <p:spPr>
          <a:xfrm flipH="1">
            <a:off x="6317649" y="4709404"/>
            <a:ext cx="118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chair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E088970-2BA8-4255-A58D-3F971A32EB20}"/>
              </a:ext>
            </a:extLst>
          </p:cNvPr>
          <p:cNvSpPr/>
          <p:nvPr/>
        </p:nvSpPr>
        <p:spPr>
          <a:xfrm>
            <a:off x="7936932" y="2779163"/>
            <a:ext cx="1349406" cy="43709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C6204C7-BDD5-40A6-A7A5-88CF12351E1E}"/>
              </a:ext>
            </a:extLst>
          </p:cNvPr>
          <p:cNvSpPr/>
          <p:nvPr/>
        </p:nvSpPr>
        <p:spPr>
          <a:xfrm>
            <a:off x="7936932" y="4965272"/>
            <a:ext cx="1349406" cy="43709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FDAF01B-4ED2-4A73-9265-F6FEF638844E}"/>
              </a:ext>
            </a:extLst>
          </p:cNvPr>
          <p:cNvSpPr txBox="1"/>
          <p:nvPr/>
        </p:nvSpPr>
        <p:spPr>
          <a:xfrm>
            <a:off x="9532363" y="2779163"/>
            <a:ext cx="196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Resize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78220CC-717F-40CB-A2BF-A973B9BBD166}"/>
              </a:ext>
            </a:extLst>
          </p:cNvPr>
          <p:cNvSpPr txBox="1"/>
          <p:nvPr/>
        </p:nvSpPr>
        <p:spPr>
          <a:xfrm>
            <a:off x="9532363" y="4932015"/>
            <a:ext cx="22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Brightness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CC560B3-CC07-4915-8ADE-6341E5681349}"/>
              </a:ext>
            </a:extLst>
          </p:cNvPr>
          <p:cNvSpPr txBox="1"/>
          <p:nvPr/>
        </p:nvSpPr>
        <p:spPr>
          <a:xfrm>
            <a:off x="633501" y="2416412"/>
            <a:ext cx="31024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know </a:t>
            </a:r>
            <a:r>
              <a:rPr lang="fr-FR" dirty="0" err="1"/>
              <a:t>that</a:t>
            </a:r>
            <a:r>
              <a:rPr lang="fr-FR" dirty="0"/>
              <a:t> (for </a:t>
            </a:r>
            <a:r>
              <a:rPr lang="fr-FR" dirty="0" err="1"/>
              <a:t>example</a:t>
            </a:r>
            <a:r>
              <a:rPr lang="fr-FR" dirty="0"/>
              <a:t>)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Resize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good for </a:t>
            </a:r>
            <a:r>
              <a:rPr lang="fr-FR" dirty="0" err="1"/>
              <a:t>person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Brightness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good for chair</a:t>
            </a:r>
          </a:p>
        </p:txBody>
      </p:sp>
    </p:spTree>
    <p:extLst>
      <p:ext uri="{BB962C8B-B14F-4D97-AF65-F5344CB8AC3E}">
        <p14:creationId xmlns:p14="http://schemas.microsoft.com/office/powerpoint/2010/main" val="234294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54B4E9-C6A6-4803-B7B6-2FB5ECC9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3" y="3180050"/>
            <a:ext cx="4977790" cy="3489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C599F-F700-4A2D-A1BD-ACD79C0D7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87" y="3180050"/>
            <a:ext cx="4977790" cy="3489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E02955-F341-4610-A734-ED1E45EDC8A2}"/>
              </a:ext>
            </a:extLst>
          </p:cNvPr>
          <p:cNvSpPr/>
          <p:nvPr/>
        </p:nvSpPr>
        <p:spPr>
          <a:xfrm>
            <a:off x="1405083" y="188646"/>
            <a:ext cx="104410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/>
              <a:t>Comparison of Scores with Baseline, Different and </a:t>
            </a:r>
          </a:p>
          <a:p>
            <a:pPr algn="ctr"/>
            <a:r>
              <a:rPr lang="en-US" sz="3200" b="1" dirty="0"/>
              <a:t>Controlled Augmentation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310EC-921A-42DC-8E87-66DAADB4423C}"/>
              </a:ext>
            </a:extLst>
          </p:cNvPr>
          <p:cNvSpPr/>
          <p:nvPr/>
        </p:nvSpPr>
        <p:spPr>
          <a:xfrm>
            <a:off x="4369106" y="4104419"/>
            <a:ext cx="3453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Visual Comparison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B79C41F5-24DD-4D2F-84E9-39B1063B8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69728"/>
              </p:ext>
            </p:extLst>
          </p:nvPr>
        </p:nvGraphicFramePr>
        <p:xfrm>
          <a:off x="1334481" y="1438990"/>
          <a:ext cx="9782168" cy="1305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075">
                  <a:extLst>
                    <a:ext uri="{9D8B030D-6E8A-4147-A177-3AD203B41FA5}">
                      <a16:colId xmlns:a16="http://schemas.microsoft.com/office/drawing/2014/main" val="3938962070"/>
                    </a:ext>
                  </a:extLst>
                </a:gridCol>
                <a:gridCol w="1083467">
                  <a:extLst>
                    <a:ext uri="{9D8B030D-6E8A-4147-A177-3AD203B41FA5}">
                      <a16:colId xmlns:a16="http://schemas.microsoft.com/office/drawing/2014/main" val="1466045072"/>
                    </a:ext>
                  </a:extLst>
                </a:gridCol>
                <a:gridCol w="1222771">
                  <a:extLst>
                    <a:ext uri="{9D8B030D-6E8A-4147-A177-3AD203B41FA5}">
                      <a16:colId xmlns:a16="http://schemas.microsoft.com/office/drawing/2014/main" val="1629344423"/>
                    </a:ext>
                  </a:extLst>
                </a:gridCol>
                <a:gridCol w="1222771">
                  <a:extLst>
                    <a:ext uri="{9D8B030D-6E8A-4147-A177-3AD203B41FA5}">
                      <a16:colId xmlns:a16="http://schemas.microsoft.com/office/drawing/2014/main" val="2726761786"/>
                    </a:ext>
                  </a:extLst>
                </a:gridCol>
                <a:gridCol w="1222771">
                  <a:extLst>
                    <a:ext uri="{9D8B030D-6E8A-4147-A177-3AD203B41FA5}">
                      <a16:colId xmlns:a16="http://schemas.microsoft.com/office/drawing/2014/main" val="1458880098"/>
                    </a:ext>
                  </a:extLst>
                </a:gridCol>
                <a:gridCol w="1222771">
                  <a:extLst>
                    <a:ext uri="{9D8B030D-6E8A-4147-A177-3AD203B41FA5}">
                      <a16:colId xmlns:a16="http://schemas.microsoft.com/office/drawing/2014/main" val="3234665714"/>
                    </a:ext>
                  </a:extLst>
                </a:gridCol>
                <a:gridCol w="1222771">
                  <a:extLst>
                    <a:ext uri="{9D8B030D-6E8A-4147-A177-3AD203B41FA5}">
                      <a16:colId xmlns:a16="http://schemas.microsoft.com/office/drawing/2014/main" val="2426423140"/>
                    </a:ext>
                  </a:extLst>
                </a:gridCol>
                <a:gridCol w="1222771">
                  <a:extLst>
                    <a:ext uri="{9D8B030D-6E8A-4147-A177-3AD203B41FA5}">
                      <a16:colId xmlns:a16="http://schemas.microsoft.com/office/drawing/2014/main" val="1822330516"/>
                    </a:ext>
                  </a:extLst>
                </a:gridCol>
              </a:tblGrid>
              <a:tr h="6525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spc="-5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spc="-5" dirty="0">
                          <a:effectLst/>
                        </a:rPr>
                        <a:t>D1</a:t>
                      </a:r>
                      <a:endParaRPr lang="en-US" altLang="zh-TW" sz="2800" spc="-5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D2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D3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D4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D5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D6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D7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0922"/>
                  </a:ext>
                </a:extLst>
              </a:tr>
              <a:tr h="6525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Ave(F1)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0.382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0.362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0.376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0.353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0.367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0.406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highlight>
                            <a:srgbClr val="00FF00"/>
                          </a:highlight>
                        </a:rPr>
                        <a:t>0.424</a:t>
                      </a:r>
                      <a:endParaRPr lang="zh-TW" altLang="en-US" sz="28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905799"/>
                  </a:ext>
                </a:extLst>
              </a:tr>
            </a:tbl>
          </a:graphicData>
        </a:graphic>
      </p:graphicFrame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D74BC7B2-C9E7-4840-A268-A5467728B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0414"/>
              </p:ext>
            </p:extLst>
          </p:nvPr>
        </p:nvGraphicFramePr>
        <p:xfrm>
          <a:off x="129922" y="2731726"/>
          <a:ext cx="1171622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0151">
                  <a:extLst>
                    <a:ext uri="{9D8B030D-6E8A-4147-A177-3AD203B41FA5}">
                      <a16:colId xmlns:a16="http://schemas.microsoft.com/office/drawing/2014/main" val="2751884988"/>
                    </a:ext>
                  </a:extLst>
                </a:gridCol>
                <a:gridCol w="6646073">
                  <a:extLst>
                    <a:ext uri="{9D8B030D-6E8A-4147-A177-3AD203B41FA5}">
                      <a16:colId xmlns:a16="http://schemas.microsoft.com/office/drawing/2014/main" val="726505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Baseline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                                           Controlled Augmentation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2644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11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AD307E-BAD2-4D1A-9D16-54D4551B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0956" y="5957166"/>
            <a:ext cx="753545" cy="365125"/>
          </a:xfrm>
        </p:spPr>
        <p:txBody>
          <a:bodyPr/>
          <a:lstStyle/>
          <a:p>
            <a:pPr rtl="0"/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7B99B0-6DC9-4F50-9DF5-2D169CDCF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17" y="2009888"/>
            <a:ext cx="4170912" cy="43107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74992F-FA65-474F-8155-CD15110E9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26" y="2009888"/>
            <a:ext cx="4170912" cy="4312403"/>
          </a:xfrm>
          <a:prstGeom prst="rect">
            <a:avLst/>
          </a:prstGeom>
        </p:spPr>
      </p:pic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238BC425-5F76-4876-838F-29A87905E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527844"/>
              </p:ext>
            </p:extLst>
          </p:nvPr>
        </p:nvGraphicFramePr>
        <p:xfrm>
          <a:off x="1247523" y="1443640"/>
          <a:ext cx="1037182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8367">
                  <a:extLst>
                    <a:ext uri="{9D8B030D-6E8A-4147-A177-3AD203B41FA5}">
                      <a16:colId xmlns:a16="http://schemas.microsoft.com/office/drawing/2014/main" val="2751884988"/>
                    </a:ext>
                  </a:extLst>
                </a:gridCol>
                <a:gridCol w="5883455">
                  <a:extLst>
                    <a:ext uri="{9D8B030D-6E8A-4147-A177-3AD203B41FA5}">
                      <a16:colId xmlns:a16="http://schemas.microsoft.com/office/drawing/2014/main" val="726505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       Baseline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 Controlled Augmentation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2644361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75A6A583-DF4B-459B-B3EA-09EB27FD9343}"/>
              </a:ext>
            </a:extLst>
          </p:cNvPr>
          <p:cNvSpPr/>
          <p:nvPr/>
        </p:nvSpPr>
        <p:spPr>
          <a:xfrm>
            <a:off x="575261" y="601901"/>
            <a:ext cx="3882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Contd..</a:t>
            </a:r>
          </a:p>
        </p:txBody>
      </p:sp>
    </p:spTree>
    <p:extLst>
      <p:ext uri="{BB962C8B-B14F-4D97-AF65-F5344CB8AC3E}">
        <p14:creationId xmlns:p14="http://schemas.microsoft.com/office/powerpoint/2010/main" val="3851663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F0738-75F7-4240-B23F-84F3D549CD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7884" y="1817775"/>
            <a:ext cx="5086350" cy="4110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B79E3-2656-499A-9396-96D5688F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768" y="1817775"/>
            <a:ext cx="5353050" cy="4110038"/>
          </a:xfrm>
          <a:prstGeom prst="rect">
            <a:avLst/>
          </a:prstGeom>
        </p:spPr>
      </p:pic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28E42D19-082F-4885-94BF-15CC8591A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07873"/>
              </p:ext>
            </p:extLst>
          </p:nvPr>
        </p:nvGraphicFramePr>
        <p:xfrm>
          <a:off x="787884" y="1345609"/>
          <a:ext cx="1070011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0434">
                  <a:extLst>
                    <a:ext uri="{9D8B030D-6E8A-4147-A177-3AD203B41FA5}">
                      <a16:colId xmlns:a16="http://schemas.microsoft.com/office/drawing/2014/main" val="2751884988"/>
                    </a:ext>
                  </a:extLst>
                </a:gridCol>
                <a:gridCol w="6069679">
                  <a:extLst>
                    <a:ext uri="{9D8B030D-6E8A-4147-A177-3AD203B41FA5}">
                      <a16:colId xmlns:a16="http://schemas.microsoft.com/office/drawing/2014/main" val="726505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       Baseline  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                           Controlled Augmentation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2644361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4DE343C0-2688-477E-8B8F-6825103934BD}"/>
              </a:ext>
            </a:extLst>
          </p:cNvPr>
          <p:cNvSpPr/>
          <p:nvPr/>
        </p:nvSpPr>
        <p:spPr>
          <a:xfrm>
            <a:off x="473661" y="699278"/>
            <a:ext cx="3882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Contd..</a:t>
            </a: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C7D564AF-9C5C-434F-A955-AFFD4A8E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pPr rtl="0"/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4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290E6C-F16D-42DD-BFE7-8AC5028AF63E}"/>
              </a:ext>
            </a:extLst>
          </p:cNvPr>
          <p:cNvSpPr/>
          <p:nvPr/>
        </p:nvSpPr>
        <p:spPr>
          <a:xfrm>
            <a:off x="473661" y="699278"/>
            <a:ext cx="3882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Contd..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BDA7AB-C527-4289-9FB8-A1B6A159E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"/>
          <a:stretch/>
        </p:blipFill>
        <p:spPr>
          <a:xfrm>
            <a:off x="886689" y="1976582"/>
            <a:ext cx="4861808" cy="36391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2F78B4-3E38-4498-9F45-A0E1BAEFA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59" y="1976582"/>
            <a:ext cx="5000352" cy="3639127"/>
          </a:xfrm>
          <a:prstGeom prst="rect">
            <a:avLst/>
          </a:prstGeom>
        </p:spPr>
      </p:pic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9D0AF504-4D98-4ECC-B2BD-4007B3270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38386"/>
              </p:ext>
            </p:extLst>
          </p:nvPr>
        </p:nvGraphicFramePr>
        <p:xfrm>
          <a:off x="771450" y="1454302"/>
          <a:ext cx="1037182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8367">
                  <a:extLst>
                    <a:ext uri="{9D8B030D-6E8A-4147-A177-3AD203B41FA5}">
                      <a16:colId xmlns:a16="http://schemas.microsoft.com/office/drawing/2014/main" val="2751884988"/>
                    </a:ext>
                  </a:extLst>
                </a:gridCol>
                <a:gridCol w="5883455">
                  <a:extLst>
                    <a:ext uri="{9D8B030D-6E8A-4147-A177-3AD203B41FA5}">
                      <a16:colId xmlns:a16="http://schemas.microsoft.com/office/drawing/2014/main" val="726505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       Baseline  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                               Controlled Augmentation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2644361"/>
                  </a:ext>
                </a:extLst>
              </a:tr>
            </a:tbl>
          </a:graphicData>
        </a:graphic>
      </p:graphicFrame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A1BBCF81-C537-45E9-BC6E-5CD16D1E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pPr rtl="0"/>
            <a:fld id="{34B7E4EF-A1BD-40F4-AB7B-04F084DD99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1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12B0AC-79AB-425A-AE6F-BBCD03C6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18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41A9A9A-A713-464C-8483-54D8EA930F00}"/>
              </a:ext>
            </a:extLst>
          </p:cNvPr>
          <p:cNvSpPr txBox="1"/>
          <p:nvPr/>
        </p:nvSpPr>
        <p:spPr>
          <a:xfrm>
            <a:off x="4200617" y="2967335"/>
            <a:ext cx="5476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DarkNet-60</a:t>
            </a:r>
          </a:p>
        </p:txBody>
      </p:sp>
    </p:spTree>
    <p:extLst>
      <p:ext uri="{BB962C8B-B14F-4D97-AF65-F5344CB8AC3E}">
        <p14:creationId xmlns:p14="http://schemas.microsoft.com/office/powerpoint/2010/main" val="2170332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5419" y="553515"/>
            <a:ext cx="6291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Improvement in YOLOv3(Darknet-53)</a:t>
            </a:r>
          </a:p>
        </p:txBody>
      </p:sp>
      <p:pic>
        <p:nvPicPr>
          <p:cNvPr id="1026" name="Picture 2" descr="Moving object tracking in video surveillance using YOLOv3 and ...">
            <a:extLst>
              <a:ext uri="{FF2B5EF4-FFF2-40B4-BE49-F238E27FC236}">
                <a16:creationId xmlns:a16="http://schemas.microsoft.com/office/drawing/2014/main" id="{91D0C9DA-44E6-44E8-8905-0F1D6A92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424" y="147617"/>
            <a:ext cx="2090056" cy="146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495599-B7C0-40EE-A9A9-2C0412978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9860"/>
          <a:stretch/>
        </p:blipFill>
        <p:spPr>
          <a:xfrm>
            <a:off x="1226855" y="1306785"/>
            <a:ext cx="4277705" cy="517007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0872D2-8C70-42A7-9FEC-2981659D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19</a:t>
            </a:fld>
            <a:endParaRPr 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A57C751-B1BD-4EFA-ABEC-57C5A4CFF5E2}"/>
              </a:ext>
            </a:extLst>
          </p:cNvPr>
          <p:cNvSpPr/>
          <p:nvPr/>
        </p:nvSpPr>
        <p:spPr>
          <a:xfrm>
            <a:off x="1541226" y="2544417"/>
            <a:ext cx="3648962" cy="3101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51E3FD1-EECE-4C97-8BC9-953222274AA4}"/>
              </a:ext>
            </a:extLst>
          </p:cNvPr>
          <p:cNvCxnSpPr>
            <a:cxnSpLocks/>
          </p:cNvCxnSpPr>
          <p:nvPr/>
        </p:nvCxnSpPr>
        <p:spPr>
          <a:xfrm>
            <a:off x="5190188" y="2699467"/>
            <a:ext cx="2522577" cy="6912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Max Pooling Definition | DeepAI">
            <a:extLst>
              <a:ext uri="{FF2B5EF4-FFF2-40B4-BE49-F238E27FC236}">
                <a16:creationId xmlns:a16="http://schemas.microsoft.com/office/drawing/2014/main" id="{7932130F-97FE-4316-9000-6F2CC522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275" y="3820258"/>
            <a:ext cx="3651654" cy="152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EA64CA-9593-424A-996A-A1B41A3DB487}"/>
              </a:ext>
            </a:extLst>
          </p:cNvPr>
          <p:cNvSpPr txBox="1"/>
          <p:nvPr/>
        </p:nvSpPr>
        <p:spPr>
          <a:xfrm>
            <a:off x="7855889" y="3167390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11AD7F-4204-4743-83B0-97B4392D51EE}"/>
              </a:ext>
            </a:extLst>
          </p:cNvPr>
          <p:cNvSpPr/>
          <p:nvPr/>
        </p:nvSpPr>
        <p:spPr>
          <a:xfrm>
            <a:off x="6105521" y="54700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https://deepai.org/machine-learning-glossary-and-terms/max-pooling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714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574BD3-0D16-4F79-8DF8-F045F127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08A571-0139-4903-A3C5-BEB401DE6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4346463" cy="369513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Object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YOLOv3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of an image (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bounding</a:t>
            </a:r>
            <a:r>
              <a:rPr lang="fr-FR" dirty="0"/>
              <a:t> box)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Classify</a:t>
            </a:r>
            <a:r>
              <a:rPr lang="fr-FR" dirty="0"/>
              <a:t> the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5EC41F-AB58-4FE8-9C2F-2BE5A316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</a:t>
            </a:fld>
            <a:endParaRPr lang="en-US"/>
          </a:p>
        </p:txBody>
      </p:sp>
      <p:pic>
        <p:nvPicPr>
          <p:cNvPr id="5" name="Google Shape;79;p15">
            <a:extLst>
              <a:ext uri="{FF2B5EF4-FFF2-40B4-BE49-F238E27FC236}">
                <a16:creationId xmlns:a16="http://schemas.microsoft.com/office/drawing/2014/main" id="{81E87FBE-93A5-4D37-A306-1BC24FB1FB7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30529" y="2346590"/>
            <a:ext cx="6067408" cy="3194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9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19217-1922-4D7D-A198-74740DEF7D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0294" y="1178269"/>
            <a:ext cx="9851410" cy="28506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0EFBAC-190A-447A-AE6D-9E45A168764C}"/>
              </a:ext>
            </a:extLst>
          </p:cNvPr>
          <p:cNvSpPr/>
          <p:nvPr/>
        </p:nvSpPr>
        <p:spPr>
          <a:xfrm>
            <a:off x="2986086" y="326396"/>
            <a:ext cx="6219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DarkNet-53 vs. DarkNet-60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152AB-99C2-419B-BE60-C6DEC269E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5" y="4234426"/>
            <a:ext cx="8505825" cy="2214050"/>
          </a:xfrm>
          <a:prstGeom prst="rect">
            <a:avLst/>
          </a:prstGeom>
        </p:spPr>
      </p:pic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B8DBAAD6-E57C-4B43-8673-A170B27E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pPr rtl="0"/>
            <a:fld id="{34B7E4EF-A1BD-40F4-AB7B-04F084DD991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8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9F54C05-5B92-4BBB-8B69-B2607A9E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96" y="444016"/>
            <a:ext cx="10353761" cy="1326321"/>
          </a:xfrm>
        </p:spPr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108DC5-3707-44B1-9177-3D5D8C0A8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395" y="1770337"/>
            <a:ext cx="10353762" cy="4295500"/>
          </a:xfrm>
        </p:spPr>
        <p:txBody>
          <a:bodyPr>
            <a:normAutofit/>
          </a:bodyPr>
          <a:lstStyle/>
          <a:p>
            <a:r>
              <a:rPr lang="en-US" altLang="zh-TW" dirty="0"/>
              <a:t>On a dataset, sometimes individual and random augmentation is harmful.</a:t>
            </a:r>
          </a:p>
          <a:p>
            <a:endParaRPr lang="en-US" altLang="zh-TW" dirty="0"/>
          </a:p>
          <a:p>
            <a:r>
              <a:rPr lang="en-US" altLang="zh-TW" dirty="0"/>
              <a:t>Controlled augmentation can provide massive boost to the objection detection.</a:t>
            </a:r>
          </a:p>
          <a:p>
            <a:endParaRPr lang="en-US" altLang="zh-TW" dirty="0"/>
          </a:p>
          <a:p>
            <a:r>
              <a:rPr lang="en-US" altLang="zh-TW" dirty="0"/>
              <a:t>By Performing Controlling  augmentation, it not only increase the True Positives but also help in reducing the False Negatives.</a:t>
            </a:r>
          </a:p>
          <a:p>
            <a:endParaRPr lang="en-US" altLang="zh-TW" dirty="0"/>
          </a:p>
          <a:p>
            <a:r>
              <a:rPr lang="en-US" altLang="zh-TW" dirty="0"/>
              <a:t>Darknet-60 can help in improving the object detection performance over darknet-60.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6239DD6-EBB7-4E38-A18E-848F17CF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50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A1CA8-AAE8-47E2-99FB-E04119E6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22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BE108A-0978-4FE9-9B7D-1AF8886A2A55}"/>
              </a:ext>
            </a:extLst>
          </p:cNvPr>
          <p:cNvSpPr/>
          <p:nvPr/>
        </p:nvSpPr>
        <p:spPr>
          <a:xfrm>
            <a:off x="2535050" y="2222994"/>
            <a:ext cx="71218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b="1" dirty="0"/>
              <a:t>Thanks for your Attention</a:t>
            </a:r>
            <a:endParaRPr lang="zh-TW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10920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26A75-DD02-477B-A438-D3D196E0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1" cy="1326321"/>
          </a:xfrm>
        </p:spPr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22F40F-9E69-43A7-8C3F-EABE9DB78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41" y="1791264"/>
            <a:ext cx="10353761" cy="3741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/>
              <a:t>Our aims :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800" dirty="0"/>
              <a:t>Improve YOLOv3 accuracy with</a:t>
            </a:r>
          </a:p>
          <a:p>
            <a:pPr marL="0" indent="0">
              <a:buNone/>
            </a:pPr>
            <a:r>
              <a:rPr lang="fr-FR" sz="2800" dirty="0"/>
              <a:t>-&gt; Performing data augmentation</a:t>
            </a:r>
          </a:p>
          <a:p>
            <a:pPr marL="0" indent="0">
              <a:buNone/>
            </a:pPr>
            <a:r>
              <a:rPr lang="fr-FR" sz="2800" dirty="0"/>
              <a:t>-&gt; Implementing DarkNet-60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84809C-6B9B-4A58-B758-F722CAC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8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E3E4D5-B172-4025-88CA-90F162A8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PREPARATION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E9B30-34B9-4B46-A5BB-1FE92635A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629" y="2214430"/>
            <a:ext cx="3764737" cy="223476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Divided COCO Dataset :</a:t>
            </a:r>
          </a:p>
          <a:p>
            <a:r>
              <a:rPr lang="fr-FR" dirty="0"/>
              <a:t>80 different classes</a:t>
            </a:r>
          </a:p>
          <a:p>
            <a:r>
              <a:rPr lang="fr-FR" dirty="0"/>
              <a:t>1 800 training images</a:t>
            </a:r>
          </a:p>
          <a:p>
            <a:r>
              <a:rPr lang="fr-FR" dirty="0"/>
              <a:t>400 validation images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81D4B-CFC7-4B32-AFBA-63017FD6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BE9E478-FE88-477D-842C-C2031F87BCB1}"/>
              </a:ext>
            </a:extLst>
          </p:cNvPr>
          <p:cNvSpPr txBox="1">
            <a:spLocks/>
          </p:cNvSpPr>
          <p:nvPr/>
        </p:nvSpPr>
        <p:spPr>
          <a:xfrm>
            <a:off x="986296" y="2214430"/>
            <a:ext cx="3764737" cy="2234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COCO Dataset :</a:t>
            </a:r>
          </a:p>
          <a:p>
            <a:r>
              <a:rPr lang="fr-FR" dirty="0"/>
              <a:t>80 different classes</a:t>
            </a:r>
          </a:p>
          <a:p>
            <a:r>
              <a:rPr lang="fr-FR" dirty="0"/>
              <a:t>82 783 training images</a:t>
            </a:r>
          </a:p>
          <a:p>
            <a:r>
              <a:rPr lang="fr-FR" dirty="0"/>
              <a:t>40 504 validation images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E8FC98C7-3F6D-48D9-B669-C79E6AF9EDC9}"/>
              </a:ext>
            </a:extLst>
          </p:cNvPr>
          <p:cNvSpPr/>
          <p:nvPr/>
        </p:nvSpPr>
        <p:spPr>
          <a:xfrm>
            <a:off x="4904349" y="2927877"/>
            <a:ext cx="2698811" cy="807868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47F391-EE39-42C8-B8CE-A0E7E5D5AB20}"/>
              </a:ext>
            </a:extLst>
          </p:cNvPr>
          <p:cNvSpPr txBox="1"/>
          <p:nvPr/>
        </p:nvSpPr>
        <p:spPr>
          <a:xfrm>
            <a:off x="5811592" y="314714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Cut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098947FA-4DCC-4116-860A-D7F4C612E597}"/>
              </a:ext>
            </a:extLst>
          </p:cNvPr>
          <p:cNvSpPr/>
          <p:nvPr/>
        </p:nvSpPr>
        <p:spPr>
          <a:xfrm>
            <a:off x="2229472" y="4367813"/>
            <a:ext cx="495973" cy="90552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A6B40E-60E9-47FA-85DD-AD0365E97A53}"/>
              </a:ext>
            </a:extLst>
          </p:cNvPr>
          <p:cNvSpPr txBox="1"/>
          <p:nvPr/>
        </p:nvSpPr>
        <p:spPr>
          <a:xfrm>
            <a:off x="1520689" y="5513943"/>
            <a:ext cx="191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days</a:t>
            </a:r>
            <a:r>
              <a:rPr lang="fr-FR" dirty="0"/>
              <a:t> to train !! </a:t>
            </a:r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A4185D9B-B5C3-4D68-89DE-1CD0455EF6BE}"/>
              </a:ext>
            </a:extLst>
          </p:cNvPr>
          <p:cNvSpPr/>
          <p:nvPr/>
        </p:nvSpPr>
        <p:spPr>
          <a:xfrm>
            <a:off x="9466555" y="4358935"/>
            <a:ext cx="495973" cy="90552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51E9B0-74DD-4FD6-B820-9062355068AA}"/>
              </a:ext>
            </a:extLst>
          </p:cNvPr>
          <p:cNvSpPr txBox="1"/>
          <p:nvPr/>
        </p:nvSpPr>
        <p:spPr>
          <a:xfrm>
            <a:off x="8757772" y="5505065"/>
            <a:ext cx="187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</a:t>
            </a:r>
            <a:r>
              <a:rPr lang="fr-FR" dirty="0" err="1"/>
              <a:t>hours</a:t>
            </a:r>
            <a:r>
              <a:rPr lang="fr-FR" dirty="0"/>
              <a:t> to train  </a:t>
            </a:r>
          </a:p>
        </p:txBody>
      </p:sp>
    </p:spTree>
    <p:extLst>
      <p:ext uri="{BB962C8B-B14F-4D97-AF65-F5344CB8AC3E}">
        <p14:creationId xmlns:p14="http://schemas.microsoft.com/office/powerpoint/2010/main" val="167838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24D43-9F8F-4416-9387-DD794BD9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PREPARATION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5C234A-6F56-407D-B983-42A8991DA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624" y="2237960"/>
            <a:ext cx="3362325" cy="334327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12C992-5918-4364-8ADA-F26A27AB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D6AD5D-D440-49A7-B878-8D88C70B4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258" y="2237960"/>
            <a:ext cx="3438525" cy="33147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9C966CEA-0D81-4AF0-88CD-236C054AC93B}"/>
              </a:ext>
            </a:extLst>
          </p:cNvPr>
          <p:cNvSpPr/>
          <p:nvPr/>
        </p:nvSpPr>
        <p:spPr>
          <a:xfrm>
            <a:off x="2725445" y="5700711"/>
            <a:ext cx="142042" cy="950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F607C2B-63C0-43E0-B7B0-10F5A8041B36}"/>
              </a:ext>
            </a:extLst>
          </p:cNvPr>
          <p:cNvSpPr/>
          <p:nvPr/>
        </p:nvSpPr>
        <p:spPr>
          <a:xfrm>
            <a:off x="2725445" y="5883274"/>
            <a:ext cx="142042" cy="950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32ED05C-CBC9-4B9C-8187-DAA480B15B16}"/>
              </a:ext>
            </a:extLst>
          </p:cNvPr>
          <p:cNvSpPr/>
          <p:nvPr/>
        </p:nvSpPr>
        <p:spPr>
          <a:xfrm>
            <a:off x="2725445" y="6065837"/>
            <a:ext cx="142042" cy="950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69FF3C6-ABC4-4CBC-9DC7-FC1E36D5E9C1}"/>
              </a:ext>
            </a:extLst>
          </p:cNvPr>
          <p:cNvSpPr/>
          <p:nvPr/>
        </p:nvSpPr>
        <p:spPr>
          <a:xfrm>
            <a:off x="9047826" y="5700711"/>
            <a:ext cx="142042" cy="950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B20395F-DFE9-44CA-9948-35578CD12A5C}"/>
              </a:ext>
            </a:extLst>
          </p:cNvPr>
          <p:cNvSpPr/>
          <p:nvPr/>
        </p:nvSpPr>
        <p:spPr>
          <a:xfrm>
            <a:off x="9047826" y="5883274"/>
            <a:ext cx="142042" cy="950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0A83EB0-F355-4BB6-812F-026A876318D1}"/>
              </a:ext>
            </a:extLst>
          </p:cNvPr>
          <p:cNvSpPr/>
          <p:nvPr/>
        </p:nvSpPr>
        <p:spPr>
          <a:xfrm>
            <a:off x="9047826" y="6065837"/>
            <a:ext cx="142042" cy="950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DF9B806-1565-4941-A53B-DBC766F3001A}"/>
              </a:ext>
            </a:extLst>
          </p:cNvPr>
          <p:cNvSpPr/>
          <p:nvPr/>
        </p:nvSpPr>
        <p:spPr>
          <a:xfrm>
            <a:off x="5197602" y="3447959"/>
            <a:ext cx="1669002" cy="92327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F526270-9685-443D-94C2-3F9E6F1C177C}"/>
              </a:ext>
            </a:extLst>
          </p:cNvPr>
          <p:cNvSpPr txBox="1"/>
          <p:nvPr/>
        </p:nvSpPr>
        <p:spPr>
          <a:xfrm>
            <a:off x="1906326" y="1976350"/>
            <a:ext cx="19223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COCO </a:t>
            </a:r>
            <a:r>
              <a:rPr lang="fr-FR" sz="1100" dirty="0" err="1"/>
              <a:t>dataset</a:t>
            </a:r>
            <a:r>
              <a:rPr lang="fr-FR" sz="1100" dirty="0"/>
              <a:t> distribution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3ECE30-C083-4F57-9B5A-E080BF25DD70}"/>
              </a:ext>
            </a:extLst>
          </p:cNvPr>
          <p:cNvSpPr/>
          <p:nvPr/>
        </p:nvSpPr>
        <p:spPr>
          <a:xfrm>
            <a:off x="8037051" y="1965602"/>
            <a:ext cx="24769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/>
              <a:t>Divided</a:t>
            </a:r>
            <a:r>
              <a:rPr lang="fr-FR" sz="1100" dirty="0"/>
              <a:t> COCO </a:t>
            </a:r>
            <a:r>
              <a:rPr lang="fr-FR" sz="1100" dirty="0" err="1"/>
              <a:t>dataset</a:t>
            </a:r>
            <a:r>
              <a:rPr lang="fr-FR" sz="1100" dirty="0"/>
              <a:t> distribution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F984225-7994-42C3-9D2D-AB6B8A5A114F}"/>
              </a:ext>
            </a:extLst>
          </p:cNvPr>
          <p:cNvSpPr txBox="1"/>
          <p:nvPr/>
        </p:nvSpPr>
        <p:spPr>
          <a:xfrm>
            <a:off x="5608931" y="371064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20406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12B0AC-79AB-425A-AE6F-BBCD03C6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41A9A9A-A713-464C-8483-54D8EA930F00}"/>
              </a:ext>
            </a:extLst>
          </p:cNvPr>
          <p:cNvSpPr txBox="1"/>
          <p:nvPr/>
        </p:nvSpPr>
        <p:spPr>
          <a:xfrm>
            <a:off x="2651906" y="2967335"/>
            <a:ext cx="6888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93311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52002-58FA-4C2B-ABCF-1835746D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431" y="-116263"/>
            <a:ext cx="10353761" cy="1008172"/>
          </a:xfrm>
        </p:spPr>
        <p:txBody>
          <a:bodyPr>
            <a:normAutofit/>
          </a:bodyPr>
          <a:lstStyle/>
          <a:p>
            <a:r>
              <a:rPr lang="en-US" altLang="zh-TW" dirty="0"/>
              <a:t>Data augmentation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3F774-548C-4DFF-A0D3-DDB88A8A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2491ED-0952-4F0F-99F4-8F174FCA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32" y="3833080"/>
            <a:ext cx="2538612" cy="15231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F880C1-FA3E-455B-96E0-C20C354B1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357" y="891909"/>
            <a:ext cx="3050545" cy="1828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7C885C-A7C4-47F1-AE07-132CD5427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07" y="891909"/>
            <a:ext cx="3050545" cy="1828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18ADCB-EF30-4035-AB7E-1D8BC9A6E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66" y="3205562"/>
            <a:ext cx="2260044" cy="3108960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08F0C84C-723D-4E52-89B5-64814F549D9E}"/>
              </a:ext>
            </a:extLst>
          </p:cNvPr>
          <p:cNvSpPr/>
          <p:nvPr/>
        </p:nvSpPr>
        <p:spPr>
          <a:xfrm>
            <a:off x="5872150" y="1569903"/>
            <a:ext cx="840509" cy="636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E0755312-1CA5-47F7-BBD3-6F66D1EB33A7}"/>
              </a:ext>
            </a:extLst>
          </p:cNvPr>
          <p:cNvSpPr/>
          <p:nvPr/>
        </p:nvSpPr>
        <p:spPr>
          <a:xfrm rot="7482487">
            <a:off x="1882813" y="2993418"/>
            <a:ext cx="1180261" cy="34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D5266CD-F2D8-43B2-8158-32890A172BD0}"/>
              </a:ext>
            </a:extLst>
          </p:cNvPr>
          <p:cNvSpPr/>
          <p:nvPr/>
        </p:nvSpPr>
        <p:spPr>
          <a:xfrm rot="2060002">
            <a:off x="5279051" y="3382914"/>
            <a:ext cx="2368126" cy="389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6DA388-0626-4C23-B0D3-5052D044DA1D}"/>
              </a:ext>
            </a:extLst>
          </p:cNvPr>
          <p:cNvSpPr txBox="1"/>
          <p:nvPr/>
        </p:nvSpPr>
        <p:spPr>
          <a:xfrm>
            <a:off x="5065379" y="1212919"/>
            <a:ext cx="2485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Brightness(0.5~1.5)</a:t>
            </a:r>
            <a:endParaRPr lang="zh-TW" altLang="en-US" sz="2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371FD1D-B37C-4C67-9C1B-FC98E5DC1E41}"/>
              </a:ext>
            </a:extLst>
          </p:cNvPr>
          <p:cNvSpPr txBox="1"/>
          <p:nvPr/>
        </p:nvSpPr>
        <p:spPr>
          <a:xfrm>
            <a:off x="5283407" y="3333717"/>
            <a:ext cx="260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Rotation(90,180,270)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986C954-581D-4E12-A245-901CA062BEAD}"/>
              </a:ext>
            </a:extLst>
          </p:cNvPr>
          <p:cNvSpPr txBox="1"/>
          <p:nvPr/>
        </p:nvSpPr>
        <p:spPr>
          <a:xfrm>
            <a:off x="348505" y="2833171"/>
            <a:ext cx="1990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Resize(0.7~1.3)</a:t>
            </a:r>
            <a:endParaRPr lang="zh-TW" altLang="en-US" sz="2000" dirty="0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477027D6-6907-4329-8FF7-ADA974415784}"/>
              </a:ext>
            </a:extLst>
          </p:cNvPr>
          <p:cNvSpPr/>
          <p:nvPr/>
        </p:nvSpPr>
        <p:spPr>
          <a:xfrm rot="4375675">
            <a:off x="3395579" y="3397566"/>
            <a:ext cx="1963673" cy="34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23493C7-A7EB-4EAF-B23E-1CA05ED4D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34" y="4584774"/>
            <a:ext cx="3050545" cy="18288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9FD494A5-A6F3-4841-B752-31EAA554EE57}"/>
              </a:ext>
            </a:extLst>
          </p:cNvPr>
          <p:cNvSpPr txBox="1"/>
          <p:nvPr/>
        </p:nvSpPr>
        <p:spPr>
          <a:xfrm>
            <a:off x="3729554" y="3296952"/>
            <a:ext cx="94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Mirror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431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5CF855-3855-4B9B-9256-3C558324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834"/>
            <a:ext cx="10353761" cy="1326321"/>
          </a:xfrm>
        </p:spPr>
        <p:txBody>
          <a:bodyPr/>
          <a:lstStyle/>
          <a:p>
            <a:r>
              <a:rPr lang="en-US" altLang="zh-TW" dirty="0"/>
              <a:t>Mosaic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8A9BC55-977F-4DD5-890A-F075ACD4A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94" y="1123121"/>
            <a:ext cx="11146979" cy="3695136"/>
          </a:xfrm>
        </p:spPr>
        <p:txBody>
          <a:bodyPr/>
          <a:lstStyle/>
          <a:p>
            <a:r>
              <a:rPr lang="en-US" altLang="zh-TW" dirty="0"/>
              <a:t>Mosaic is to synthesize </a:t>
            </a:r>
            <a:r>
              <a:rPr lang="en-US" altLang="zh-TW" dirty="0">
                <a:effectLst/>
              </a:rPr>
              <a:t>multiple</a:t>
            </a:r>
            <a:r>
              <a:rPr lang="en-US" altLang="zh-TW" dirty="0"/>
              <a:t> images into one images.</a:t>
            </a:r>
          </a:p>
          <a:p>
            <a:r>
              <a:rPr lang="en-US" altLang="zh-TW" dirty="0"/>
              <a:t>Each image do random flipping, resizing, or rotating.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8830C6-5F1C-49A2-B5F7-EB20D570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0B2E95-6BCB-4F21-8E37-C143A1690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2458678"/>
            <a:ext cx="3953164" cy="39531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5844BA-CAE1-4A73-84A1-ECE66AEBF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5" y="2461634"/>
            <a:ext cx="395020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0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EEEDE6-D88C-469A-A063-675BA7868D78}"/>
              </a:ext>
            </a:extLst>
          </p:cNvPr>
          <p:cNvGraphicFramePr>
            <a:graphicFrameLocks noGrp="1"/>
          </p:cNvGraphicFramePr>
          <p:nvPr/>
        </p:nvGraphicFramePr>
        <p:xfrm>
          <a:off x="333375" y="1295400"/>
          <a:ext cx="5485534" cy="5076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1339">
                  <a:extLst>
                    <a:ext uri="{9D8B030D-6E8A-4147-A177-3AD203B41FA5}">
                      <a16:colId xmlns:a16="http://schemas.microsoft.com/office/drawing/2014/main" val="1281076039"/>
                    </a:ext>
                  </a:extLst>
                </a:gridCol>
                <a:gridCol w="1713755">
                  <a:extLst>
                    <a:ext uri="{9D8B030D-6E8A-4147-A177-3AD203B41FA5}">
                      <a16:colId xmlns:a16="http://schemas.microsoft.com/office/drawing/2014/main" val="4219421445"/>
                    </a:ext>
                  </a:extLst>
                </a:gridCol>
                <a:gridCol w="1294695">
                  <a:extLst>
                    <a:ext uri="{9D8B030D-6E8A-4147-A177-3AD203B41FA5}">
                      <a16:colId xmlns:a16="http://schemas.microsoft.com/office/drawing/2014/main" val="1946031520"/>
                    </a:ext>
                  </a:extLst>
                </a:gridCol>
                <a:gridCol w="1865745">
                  <a:extLst>
                    <a:ext uri="{9D8B030D-6E8A-4147-A177-3AD203B41FA5}">
                      <a16:colId xmlns:a16="http://schemas.microsoft.com/office/drawing/2014/main" val="1175585370"/>
                    </a:ext>
                  </a:extLst>
                </a:gridCol>
              </a:tblGrid>
              <a:tr h="10031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Sr. 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Dataset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Amount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Dataset Name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9131555"/>
                  </a:ext>
                </a:extLst>
              </a:tr>
              <a:tr h="5319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COCO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1800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D1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5435917"/>
                  </a:ext>
                </a:extLst>
              </a:tr>
              <a:tr h="6383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COCO + Mirror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3600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D2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9787062"/>
                  </a:ext>
                </a:extLst>
              </a:tr>
              <a:tr h="6383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COCO + Resize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3600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D3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1122211"/>
                  </a:ext>
                </a:extLst>
              </a:tr>
              <a:tr h="9575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COCO + Brightness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3600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D4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2654253"/>
                  </a:ext>
                </a:extLst>
              </a:tr>
              <a:tr h="6687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COCO  +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Rotate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3600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D5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7555118"/>
                  </a:ext>
                </a:extLst>
              </a:tr>
              <a:tr h="6383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COCO + Mosaic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D6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76341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9F75EA-FB56-4050-AB1A-67C37CFBE3D5}"/>
              </a:ext>
            </a:extLst>
          </p:cNvPr>
          <p:cNvGraphicFramePr>
            <a:graphicFrameLocks noGrp="1"/>
          </p:cNvGraphicFramePr>
          <p:nvPr/>
        </p:nvGraphicFramePr>
        <p:xfrm>
          <a:off x="6024722" y="2916665"/>
          <a:ext cx="6010260" cy="1609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6285">
                  <a:extLst>
                    <a:ext uri="{9D8B030D-6E8A-4147-A177-3AD203B41FA5}">
                      <a16:colId xmlns:a16="http://schemas.microsoft.com/office/drawing/2014/main" val="421541023"/>
                    </a:ext>
                  </a:extLst>
                </a:gridCol>
                <a:gridCol w="1458647">
                  <a:extLst>
                    <a:ext uri="{9D8B030D-6E8A-4147-A177-3AD203B41FA5}">
                      <a16:colId xmlns:a16="http://schemas.microsoft.com/office/drawing/2014/main" val="2332846271"/>
                    </a:ext>
                  </a:extLst>
                </a:gridCol>
                <a:gridCol w="1316068">
                  <a:extLst>
                    <a:ext uri="{9D8B030D-6E8A-4147-A177-3AD203B41FA5}">
                      <a16:colId xmlns:a16="http://schemas.microsoft.com/office/drawing/2014/main" val="2064446465"/>
                    </a:ext>
                  </a:extLst>
                </a:gridCol>
                <a:gridCol w="1251043">
                  <a:extLst>
                    <a:ext uri="{9D8B030D-6E8A-4147-A177-3AD203B41FA5}">
                      <a16:colId xmlns:a16="http://schemas.microsoft.com/office/drawing/2014/main" val="1545039346"/>
                    </a:ext>
                  </a:extLst>
                </a:gridCol>
                <a:gridCol w="1178217">
                  <a:extLst>
                    <a:ext uri="{9D8B030D-6E8A-4147-A177-3AD203B41FA5}">
                      <a16:colId xmlns:a16="http://schemas.microsoft.com/office/drawing/2014/main" val="1158814206"/>
                    </a:ext>
                  </a:extLst>
                </a:gridCol>
              </a:tblGrid>
              <a:tr h="6898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Batch Size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IOU Threshold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Optimizer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Learning Rate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epoch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764582"/>
                  </a:ext>
                </a:extLst>
              </a:tr>
              <a:tr h="9198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0.2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SGD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0.01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10600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106D08-A70A-4D58-9992-188A599FBD64}"/>
              </a:ext>
            </a:extLst>
          </p:cNvPr>
          <p:cNvSpPr/>
          <p:nvPr/>
        </p:nvSpPr>
        <p:spPr>
          <a:xfrm>
            <a:off x="2464902" y="290315"/>
            <a:ext cx="7119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Dataset and Hyper parameters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F185AC92-A012-4BF2-8615-731C16E3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022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0</TotalTime>
  <Words>660</Words>
  <Application>Microsoft Office PowerPoint</Application>
  <PresentationFormat>寬螢幕</PresentationFormat>
  <Paragraphs>259</Paragraphs>
  <Slides>22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Calibri</vt:lpstr>
      <vt:lpstr>Rockwell</vt:lpstr>
      <vt:lpstr>Times New Roman</vt:lpstr>
      <vt:lpstr>Damask</vt:lpstr>
      <vt:lpstr>Final Project presentation</vt:lpstr>
      <vt:lpstr>introduction</vt:lpstr>
      <vt:lpstr>INTRODUCTION</vt:lpstr>
      <vt:lpstr>DATA PREPARATION</vt:lpstr>
      <vt:lpstr>DATA PREPARATION</vt:lpstr>
      <vt:lpstr>PowerPoint 簡報</vt:lpstr>
      <vt:lpstr>Data augmentation</vt:lpstr>
      <vt:lpstr>Mosaic</vt:lpstr>
      <vt:lpstr>PowerPoint 簡報</vt:lpstr>
      <vt:lpstr>Loss</vt:lpstr>
      <vt:lpstr>PowerPoint 簡報</vt:lpstr>
      <vt:lpstr>PowerPoint 簡報</vt:lpstr>
      <vt:lpstr>Controlled Augmentation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2020-05-16T05:44:13Z</dcterms:created>
  <dcterms:modified xsi:type="dcterms:W3CDTF">2020-06-15T05:10:02Z</dcterms:modified>
</cp:coreProperties>
</file>